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0" r:id="rId3"/>
    <p:sldId id="259" r:id="rId4"/>
    <p:sldId id="256" r:id="rId5"/>
    <p:sldId id="263" r:id="rId6"/>
    <p:sldId id="262" r:id="rId7"/>
    <p:sldId id="265" r:id="rId8"/>
    <p:sldId id="266" r:id="rId9"/>
    <p:sldId id="267" r:id="rId10"/>
    <p:sldId id="264" r:id="rId11"/>
    <p:sldId id="269" r:id="rId12"/>
    <p:sldId id="271" r:id="rId13"/>
    <p:sldId id="274" r:id="rId14"/>
    <p:sldId id="273" r:id="rId15"/>
    <p:sldId id="272" r:id="rId16"/>
    <p:sldId id="276" r:id="rId17"/>
    <p:sldId id="275" r:id="rId18"/>
    <p:sldId id="278" r:id="rId19"/>
    <p:sldId id="277" r:id="rId20"/>
    <p:sldId id="279" r:id="rId21"/>
    <p:sldId id="268" r:id="rId22"/>
    <p:sldId id="28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1D41"/>
    <a:srgbClr val="FAB8C3"/>
    <a:srgbClr val="2D5CB6"/>
    <a:srgbClr val="959BAA"/>
    <a:srgbClr val="56CEFB"/>
    <a:srgbClr val="F78FA0"/>
    <a:srgbClr val="000000"/>
    <a:srgbClr val="37B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1F7D-F536-4CCF-A93B-B241BF901C99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71F65-CF90-4055-B6EF-0F91071A5D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05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71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9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46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16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144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21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8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05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8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18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13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0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10" Type="http://schemas.microsoft.com/office/2007/relationships/hdphoto" Target="../media/hdphoto11.wdp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0.pn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0.wdp"/><Relationship Id="rId7" Type="http://schemas.openxmlformats.org/officeDocument/2006/relationships/image" Target="../media/image20.svg"/><Relationship Id="rId12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4.pn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euerwehreinsatz: Getreidefeld bei Karlsruhe gerät in Brand | ZEIT ONLINE">
            <a:extLst>
              <a:ext uri="{FF2B5EF4-FFF2-40B4-BE49-F238E27FC236}">
                <a16:creationId xmlns:a16="http://schemas.microsoft.com/office/drawing/2014/main" id="{C1216F32-F7B7-C5D5-9EA2-E4EA0AAE5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BA6BC3A-2D24-1160-C75E-45861552D46A}"/>
              </a:ext>
            </a:extLst>
          </p:cNvPr>
          <p:cNvSpPr txBox="1"/>
          <p:nvPr/>
        </p:nvSpPr>
        <p:spPr>
          <a:xfrm>
            <a:off x="825500" y="2496421"/>
            <a:ext cx="10541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5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Bahnschrift" panose="020B0502040204020203" pitchFamily="34" charset="0"/>
              </a:rPr>
              <a:t>F e u e r w e h r</a:t>
            </a:r>
            <a:endParaRPr lang="de-DE" sz="48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Bahnschrift" panose="020B0502040204020203" pitchFamily="34" charset="0"/>
            </a:endParaRPr>
          </a:p>
        </p:txBody>
      </p:sp>
      <p:sp>
        <p:nvSpPr>
          <p:cNvPr id="2" name="Abgerundetes Rechteck 6">
            <a:extLst>
              <a:ext uri="{FF2B5EF4-FFF2-40B4-BE49-F238E27FC236}">
                <a16:creationId xmlns:a16="http://schemas.microsoft.com/office/drawing/2014/main" id="{9689277E-9BA2-6A10-AB3E-FCC727C74C66}"/>
              </a:ext>
            </a:extLst>
          </p:cNvPr>
          <p:cNvSpPr/>
          <p:nvPr/>
        </p:nvSpPr>
        <p:spPr>
          <a:xfrm>
            <a:off x="12678663" y="-1081964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Picture 2" descr="Feuerwehr Denzlingen">
            <a:extLst>
              <a:ext uri="{FF2B5EF4-FFF2-40B4-BE49-F238E27FC236}">
                <a16:creationId xmlns:a16="http://schemas.microsoft.com/office/drawing/2014/main" id="{7F361245-2AA9-E49D-33A8-8DB387CE6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15178445" y="4912518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B569F99-D116-FCF6-2C53-6FFF4EC435BB}"/>
              </a:ext>
            </a:extLst>
          </p:cNvPr>
          <p:cNvSpPr txBox="1"/>
          <p:nvPr/>
        </p:nvSpPr>
        <p:spPr>
          <a:xfrm>
            <a:off x="9458036" y="6485558"/>
            <a:ext cx="2733964" cy="369332"/>
          </a:xfrm>
          <a:prstGeom prst="rect">
            <a:avLst/>
          </a:prstGeom>
          <a:noFill/>
          <a:effectLst>
            <a:glow rad="1905000">
              <a:srgbClr val="F31D41"/>
            </a:glo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v o n   u b o d i g a t . c o m</a:t>
            </a:r>
          </a:p>
        </p:txBody>
      </p:sp>
    </p:spTree>
    <p:extLst>
      <p:ext uri="{BB962C8B-B14F-4D97-AF65-F5344CB8AC3E}">
        <p14:creationId xmlns:p14="http://schemas.microsoft.com/office/powerpoint/2010/main" val="315179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macht die Feuerwehr 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46EAD93-4D84-7D03-370F-352012A02E61}"/>
              </a:ext>
            </a:extLst>
          </p:cNvPr>
          <p:cNvSpPr txBox="1"/>
          <p:nvPr/>
        </p:nvSpPr>
        <p:spPr>
          <a:xfrm>
            <a:off x="1868097" y="3871714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Fahrzeuge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40774-E447-5604-100D-FE599ABCB624}"/>
              </a:ext>
            </a:extLst>
          </p:cNvPr>
          <p:cNvSpPr txBox="1"/>
          <p:nvPr/>
        </p:nvSpPr>
        <p:spPr>
          <a:xfrm>
            <a:off x="1868097" y="2448616"/>
            <a:ext cx="37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Wie viele Feuerwehren gibt es 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8BE74E-D644-66FA-4F22-3F87CF007210}"/>
              </a:ext>
            </a:extLst>
          </p:cNvPr>
          <p:cNvSpPr txBox="1"/>
          <p:nvPr/>
        </p:nvSpPr>
        <p:spPr>
          <a:xfrm>
            <a:off x="1868097" y="2922982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Kleidung / Ausrüstung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B0A820-D60A-9575-DE11-51733539C43A}"/>
              </a:ext>
            </a:extLst>
          </p:cNvPr>
          <p:cNvSpPr txBox="1"/>
          <p:nvPr/>
        </p:nvSpPr>
        <p:spPr>
          <a:xfrm>
            <a:off x="1868097" y="3397348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ist ein Löschzug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ELW</a:t>
            </a:r>
          </a:p>
        </p:txBody>
      </p:sp>
      <p:pic>
        <p:nvPicPr>
          <p:cNvPr id="3076" name="Picture 4" descr="Freiwillige Feuerwehren der Stadt Bad Schwalbach - Fahrzeuge">
            <a:extLst>
              <a:ext uri="{FF2B5EF4-FFF2-40B4-BE49-F238E27FC236}">
                <a16:creationId xmlns:a16="http://schemas.microsoft.com/office/drawing/2014/main" id="{B11BF030-713B-3A3A-80AA-36EA96C5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93" y="732914"/>
            <a:ext cx="429794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hrzeuggrafiken von FDNY1010 - Seite 4 - Fahrzeuggrafiken -  Leitstellenspiel-Forum">
            <a:extLst>
              <a:ext uri="{FF2B5EF4-FFF2-40B4-BE49-F238E27FC236}">
                <a16:creationId xmlns:a16="http://schemas.microsoft.com/office/drawing/2014/main" id="{B5FF6CC0-F9C4-71B7-61E7-8F02ABED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6" b="89780" l="7712" r="90084">
                        <a14:foregroundMark x1="9391" y1="41981" x2="9391" y2="41981"/>
                        <a14:foregroundMark x1="9391" y1="40723" x2="9496" y2="47327"/>
                        <a14:foregroundMark x1="8867" y1="59277" x2="9129" y2="66509"/>
                        <a14:foregroundMark x1="19412" y1="58884" x2="24449" y2="58884"/>
                        <a14:foregroundMark x1="24449" y1="58884" x2="32371" y2="54874"/>
                        <a14:foregroundMark x1="32371" y1="54874" x2="35047" y2="37107"/>
                        <a14:foregroundMark x1="35047" y1="37107" x2="27859" y2="33176"/>
                        <a14:foregroundMark x1="27859" y1="33176" x2="26180" y2="33176"/>
                        <a14:foregroundMark x1="35362" y1="32626" x2="36779" y2="55818"/>
                        <a14:foregroundMark x1="35729" y1="49057" x2="37041" y2="57626"/>
                        <a14:foregroundMark x1="34155" y1="46698" x2="35572" y2="54717"/>
                        <a14:foregroundMark x1="31007" y1="33176" x2="35992" y2="33884"/>
                        <a14:foregroundMark x1="44334" y1="27201" x2="63768" y2="29797"/>
                        <a14:foregroundMark x1="86082" y1="33538" x2="89402" y2="35456"/>
                        <a14:foregroundMark x1="89402" y1="35456" x2="89402" y2="35456"/>
                        <a14:foregroundMark x1="90136" y1="38758" x2="90031" y2="63915"/>
                        <a14:foregroundMark x1="69360" y1="38994" x2="57398" y2="57469"/>
                        <a14:foregroundMark x1="69937" y1="63758" x2="85992" y2="59827"/>
                        <a14:foregroundMark x1="56139" y1="46698" x2="69412" y2="58648"/>
                        <a14:foregroundMark x1="69412" y1="58648" x2="67261" y2="42925"/>
                        <a14:foregroundMark x1="67261" y1="42925" x2="74029" y2="40409"/>
                        <a14:foregroundMark x1="68258" y1="61557" x2="75236" y2="68082"/>
                        <a14:foregroundMark x1="45383" y1="26808" x2="45383" y2="26808"/>
                        <a14:foregroundMark x1="43809" y1="26651" x2="43809" y2="26651"/>
                        <a14:foregroundMark x1="44439" y1="26651" x2="46118" y2="27201"/>
                        <a14:foregroundMark x1="71878" y1="31447" x2="72350" y2="31761"/>
                        <a14:foregroundMark x1="74502" y1="31761" x2="80325" y2="33097"/>
                        <a14:foregroundMark x1="82949" y1="33648" x2="84260" y2="33648"/>
                        <a14:foregroundMark x1="7712" y1="39858" x2="7712" y2="39858"/>
                        <a14:foregroundMark x1="34103" y1="41745" x2="35257" y2="51415"/>
                        <a14:foregroundMark x1="58919" y1="55110" x2="61595" y2="58333"/>
                        <a14:foregroundMark x1="73033" y1="40645" x2="84732" y2="36871"/>
                        <a14:foregroundMark x1="80588" y1="61635" x2="82634" y2="66274"/>
                        <a14:backgroundMark x1="65005" y1="30031" x2="71039" y2="30975"/>
                        <a14:backgroundMark x1="64481" y1="30110" x2="64481" y2="30110"/>
                        <a14:backgroundMark x1="64166" y1="30110" x2="64166" y2="30110"/>
                        <a14:backgroundMark x1="63903" y1="29560" x2="65005" y2="30267"/>
                        <a14:backgroundMark x1="78744" y1="31524" x2="84680" y2="32233"/>
                        <a14:backgroundMark x1="72892" y1="30825" x2="74833" y2="31057"/>
                        <a14:backgroundMark x1="71511" y1="30660" x2="72281" y2="30752"/>
                        <a14:backgroundMark x1="83578" y1="32390" x2="86359" y2="32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6394"/>
            <a:ext cx="6005542" cy="40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</p:spTree>
    <p:extLst>
      <p:ext uri="{BB962C8B-B14F-4D97-AF65-F5344CB8AC3E}">
        <p14:creationId xmlns:p14="http://schemas.microsoft.com/office/powerpoint/2010/main" val="1862721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HLF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4098" name="Picture 2" descr="Freiwillige Feuerwehr Stadt Preetz - Fahrzeug HLF20">
            <a:extLst>
              <a:ext uri="{FF2B5EF4-FFF2-40B4-BE49-F238E27FC236}">
                <a16:creationId xmlns:a16="http://schemas.microsoft.com/office/drawing/2014/main" id="{5D29E861-549B-5FED-E4FF-5435C1F4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71" y="252740"/>
            <a:ext cx="7551012" cy="424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insätze 2021">
            <a:extLst>
              <a:ext uri="{FF2B5EF4-FFF2-40B4-BE49-F238E27FC236}">
                <a16:creationId xmlns:a16="http://schemas.microsoft.com/office/drawing/2014/main" id="{5F54ACF1-58A5-8395-B3B4-18A052F1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40" y="3433564"/>
            <a:ext cx="4757544" cy="31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1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DLK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5122" name="Picture 2" descr="Freiwillige Feuerwehren der Stadt Bad Schwalbach - Fahrzeuge">
            <a:extLst>
              <a:ext uri="{FF2B5EF4-FFF2-40B4-BE49-F238E27FC236}">
                <a16:creationId xmlns:a16="http://schemas.microsoft.com/office/drawing/2014/main" id="{FE6FC4A2-1525-2A15-41CC-C7A96395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59" y="1153265"/>
            <a:ext cx="3851416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Lk-Frei – Freiwillige Feuerwehr Altenstadt">
            <a:extLst>
              <a:ext uri="{FF2B5EF4-FFF2-40B4-BE49-F238E27FC236}">
                <a16:creationId xmlns:a16="http://schemas.microsoft.com/office/drawing/2014/main" id="{4CDCE7E8-5294-EB3F-019B-D6A7EC856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" b="15139"/>
          <a:stretch/>
        </p:blipFill>
        <p:spPr bwMode="auto">
          <a:xfrm>
            <a:off x="5341241" y="2531072"/>
            <a:ext cx="6705601" cy="385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3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RW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6146" name="Picture 2" descr="Freiwillige Feuerwehr Bad Soden am Taunus">
            <a:extLst>
              <a:ext uri="{FF2B5EF4-FFF2-40B4-BE49-F238E27FC236}">
                <a16:creationId xmlns:a16="http://schemas.microsoft.com/office/drawing/2014/main" id="{BC6C1DCF-797A-4EDA-9A77-DD3E6B34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57" y="419381"/>
            <a:ext cx="5180840" cy="35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eiträge von Wofskiller - Leitstellenspiel-Forum">
            <a:extLst>
              <a:ext uri="{FF2B5EF4-FFF2-40B4-BE49-F238E27FC236}">
                <a16:creationId xmlns:a16="http://schemas.microsoft.com/office/drawing/2014/main" id="{12510278-70A9-1C3A-70DC-5E6245FF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92" y="3669864"/>
            <a:ext cx="4403625" cy="30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61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TLF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2414AEA-00FC-85D3-129E-F8B900DC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62" y="3507904"/>
            <a:ext cx="47625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TLF - Feuerwehr Stuttgart Stammheim">
            <a:extLst>
              <a:ext uri="{FF2B5EF4-FFF2-40B4-BE49-F238E27FC236}">
                <a16:creationId xmlns:a16="http://schemas.microsoft.com/office/drawing/2014/main" id="{2FDDC06A-851A-3250-21D1-C27A9C44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913021"/>
            <a:ext cx="3705225" cy="24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0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LF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8196" name="Picture 4" descr="Freiwillige Feuerwehr Bad Soden am Taunus">
            <a:extLst>
              <a:ext uri="{FF2B5EF4-FFF2-40B4-BE49-F238E27FC236}">
                <a16:creationId xmlns:a16="http://schemas.microsoft.com/office/drawing/2014/main" id="{000D98DB-A5E7-BAD2-94D6-6F3C3F79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18" y="277393"/>
            <a:ext cx="4853279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W Lammersdorf - Fahrzeuge &amp; Technik">
            <a:extLst>
              <a:ext uri="{FF2B5EF4-FFF2-40B4-BE49-F238E27FC236}">
                <a16:creationId xmlns:a16="http://schemas.microsoft.com/office/drawing/2014/main" id="{8E7673C8-C8BB-848C-A907-BC44D70C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8" y="3153599"/>
            <a:ext cx="4317736" cy="35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42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MZF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9218" name="Picture 2" descr="MZF Nord (40-14-01) – Feuerwehr Stadt Brunsbüttel">
            <a:extLst>
              <a:ext uri="{FF2B5EF4-FFF2-40B4-BE49-F238E27FC236}">
                <a16:creationId xmlns:a16="http://schemas.microsoft.com/office/drawing/2014/main" id="{503C241E-99CF-D1F3-58CA-179F9C75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57" y="205826"/>
            <a:ext cx="54959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ahrzeuge - Freiwillige Feuerwehr Urspringen e.V.">
            <a:extLst>
              <a:ext uri="{FF2B5EF4-FFF2-40B4-BE49-F238E27FC236}">
                <a16:creationId xmlns:a16="http://schemas.microsoft.com/office/drawing/2014/main" id="{99936B86-D622-3D0F-B6CD-3B19B20F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86" y="3760692"/>
            <a:ext cx="5049407" cy="29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42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10242" name="Picture 2" descr="COMPOINT Fahrzeugbau - Sonstiges">
            <a:extLst>
              <a:ext uri="{FF2B5EF4-FFF2-40B4-BE49-F238E27FC236}">
                <a16:creationId xmlns:a16="http://schemas.microsoft.com/office/drawing/2014/main" id="{F0D41E7F-AC02-ADC2-2A88-53B180FC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112" flipH="1">
            <a:off x="5035597" y="141874"/>
            <a:ext cx="6573102" cy="40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4A79514-EB41-D1F0-83BA-9305DF89C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173964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4BEB221-CB3B-4997-834B-7033D351B8AD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WLF</a:t>
            </a:r>
          </a:p>
        </p:txBody>
      </p:sp>
    </p:spTree>
    <p:extLst>
      <p:ext uri="{BB962C8B-B14F-4D97-AF65-F5344CB8AC3E}">
        <p14:creationId xmlns:p14="http://schemas.microsoft.com/office/powerpoint/2010/main" val="3480340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1943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AB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43169AA-C940-6C38-39E9-A05B3E81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337757"/>
            <a:ext cx="4675807" cy="31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93B6BA8E-CB03-B8FF-0A45-CC2B02BB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8530">
            <a:off x="7704386" y="1340770"/>
            <a:ext cx="4234943" cy="28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79E75672-BCEA-FCEA-844F-28CD41E6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47">
            <a:off x="5199951" y="2122678"/>
            <a:ext cx="5200774" cy="34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Die Hauptfeuerwache Löschzug 2 in der Rottachstraße - Freiwillige Feuerwehr  Kempten (Allgäu) e.V.">
            <a:extLst>
              <a:ext uri="{FF2B5EF4-FFF2-40B4-BE49-F238E27FC236}">
                <a16:creationId xmlns:a16="http://schemas.microsoft.com/office/drawing/2014/main" id="{753F8AB7-2486-6B61-AA3B-9E51441D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12" y="4083918"/>
            <a:ext cx="4381104" cy="29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10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04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Was macht die Feuerwehr ?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88050C-655C-503C-13D0-12723D997E99}"/>
              </a:ext>
            </a:extLst>
          </p:cNvPr>
          <p:cNvSpPr txBox="1"/>
          <p:nvPr/>
        </p:nvSpPr>
        <p:spPr>
          <a:xfrm>
            <a:off x="1533525" y="1974250"/>
            <a:ext cx="438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2252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▷ Feuerwehrautos | EPPINGEN.org">
            <a:extLst>
              <a:ext uri="{FF2B5EF4-FFF2-40B4-BE49-F238E27FC236}">
                <a16:creationId xmlns:a16="http://schemas.microsoft.com/office/drawing/2014/main" id="{F983D04A-531C-5ED7-C1A9-032DD0F97E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3498379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76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Fahrzeuge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508106-D489-3C0F-5938-4D66B5999F9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833F02-A366-6AE7-112F-D5F241384F27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9" name="Grafik 8" descr="Kurzhantel mit einfarbiger Füllung">
            <a:extLst>
              <a:ext uri="{FF2B5EF4-FFF2-40B4-BE49-F238E27FC236}">
                <a16:creationId xmlns:a16="http://schemas.microsoft.com/office/drawing/2014/main" id="{A15E61A8-669E-4265-717E-15DF0181A8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EECF78C-7F23-9216-7EBD-6263A23FC444}"/>
              </a:ext>
            </a:extLst>
          </p:cNvPr>
          <p:cNvSpPr txBox="1"/>
          <p:nvPr/>
        </p:nvSpPr>
        <p:spPr>
          <a:xfrm>
            <a:off x="1104899" y="1221607"/>
            <a:ext cx="349837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b="1" dirty="0">
                <a:solidFill>
                  <a:schemeClr val="bg1"/>
                </a:solidFill>
                <a:latin typeface="Bahnschrift" panose="020B0502040204020203" pitchFamily="34" charset="0"/>
              </a:rPr>
              <a:t>Sonstige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4318D2-E051-2229-90B9-C4D8DEA33A2D}"/>
              </a:ext>
            </a:extLst>
          </p:cNvPr>
          <p:cNvSpPr txBox="1"/>
          <p:nvPr/>
        </p:nvSpPr>
        <p:spPr>
          <a:xfrm>
            <a:off x="2011418" y="2925608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Besonderheit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8EDB17-E78C-4221-1834-F20A63CE2C91}"/>
              </a:ext>
            </a:extLst>
          </p:cNvPr>
          <p:cNvSpPr txBox="1"/>
          <p:nvPr/>
        </p:nvSpPr>
        <p:spPr>
          <a:xfrm>
            <a:off x="2011418" y="3391361"/>
            <a:ext cx="321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Wann kommt es zum Einsatz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69A2C58-64CE-AE68-B651-DA60EDD30770}"/>
              </a:ext>
            </a:extLst>
          </p:cNvPr>
          <p:cNvSpPr txBox="1"/>
          <p:nvPr/>
        </p:nvSpPr>
        <p:spPr>
          <a:xfrm>
            <a:off x="2011418" y="3857114"/>
            <a:ext cx="17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Kosten ?</a:t>
            </a:r>
          </a:p>
        </p:txBody>
      </p:sp>
      <p:pic>
        <p:nvPicPr>
          <p:cNvPr id="12290" name="Picture 2" descr="Kran – KF 50 – FF Wr. Neustadt">
            <a:extLst>
              <a:ext uri="{FF2B5EF4-FFF2-40B4-BE49-F238E27FC236}">
                <a16:creationId xmlns:a16="http://schemas.microsoft.com/office/drawing/2014/main" id="{D6C67F25-0B3A-8AB2-7ABA-792F1102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79" y="83021"/>
            <a:ext cx="5088888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erliner Feuerwehr: eLHF">
            <a:extLst>
              <a:ext uri="{FF2B5EF4-FFF2-40B4-BE49-F238E27FC236}">
                <a16:creationId xmlns:a16="http://schemas.microsoft.com/office/drawing/2014/main" id="{AA620DEF-D65C-C90A-3DD2-8668B237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4327054"/>
            <a:ext cx="40798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erätewagen mit Schwenkwandaufbau: Ewers Fahrzeugbau">
            <a:extLst>
              <a:ext uri="{FF2B5EF4-FFF2-40B4-BE49-F238E27FC236}">
                <a16:creationId xmlns:a16="http://schemas.microsoft.com/office/drawing/2014/main" id="{3E03C316-B328-74BF-359A-9B1DB196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847" y="935131"/>
            <a:ext cx="3756422" cy="22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lugfeldlöschfahrzeuge — ZIEGLER Feuerwehrfahrzeuge">
            <a:extLst>
              <a:ext uri="{FF2B5EF4-FFF2-40B4-BE49-F238E27FC236}">
                <a16:creationId xmlns:a16="http://schemas.microsoft.com/office/drawing/2014/main" id="{A771536A-2FA9-DA4B-D883-D12BCC37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46" y="1933644"/>
            <a:ext cx="47625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530F54A8-6F92-0FB5-9776-23D0A94D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582" y="3950606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05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macht die Feuerwehr 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46EAD93-4D84-7D03-370F-352012A02E61}"/>
              </a:ext>
            </a:extLst>
          </p:cNvPr>
          <p:cNvSpPr txBox="1"/>
          <p:nvPr/>
        </p:nvSpPr>
        <p:spPr>
          <a:xfrm>
            <a:off x="1868097" y="3871714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Fahrzeuge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40774-E447-5604-100D-FE599ABCB624}"/>
              </a:ext>
            </a:extLst>
          </p:cNvPr>
          <p:cNvSpPr txBox="1"/>
          <p:nvPr/>
        </p:nvSpPr>
        <p:spPr>
          <a:xfrm>
            <a:off x="1868097" y="2448616"/>
            <a:ext cx="37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Wie viele Feuerwehren gibt es 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8BE74E-D644-66FA-4F22-3F87CF007210}"/>
              </a:ext>
            </a:extLst>
          </p:cNvPr>
          <p:cNvSpPr txBox="1"/>
          <p:nvPr/>
        </p:nvSpPr>
        <p:spPr>
          <a:xfrm>
            <a:off x="1868097" y="2922982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Kleidung / Ausrüstung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B0A820-D60A-9575-DE11-51733539C43A}"/>
              </a:ext>
            </a:extLst>
          </p:cNvPr>
          <p:cNvSpPr txBox="1"/>
          <p:nvPr/>
        </p:nvSpPr>
        <p:spPr>
          <a:xfrm>
            <a:off x="1868097" y="3397348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ist ein Löschzug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E269C0B-5323-A306-D395-91649548861F}"/>
              </a:ext>
            </a:extLst>
          </p:cNvPr>
          <p:cNvSpPr txBox="1"/>
          <p:nvPr/>
        </p:nvSpPr>
        <p:spPr>
          <a:xfrm>
            <a:off x="1868097" y="434608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Schluss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286702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2019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Schluss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FC2EF8-0204-1A0B-6120-370E622A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347440"/>
            <a:ext cx="7459116" cy="498227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EF2B4BF-612A-9E31-E735-7475B1B996D0}"/>
              </a:ext>
            </a:extLst>
          </p:cNvPr>
          <p:cNvSpPr txBox="1"/>
          <p:nvPr/>
        </p:nvSpPr>
        <p:spPr>
          <a:xfrm>
            <a:off x="2519362" y="2257425"/>
            <a:ext cx="7459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dirty="0">
                <a:solidFill>
                  <a:schemeClr val="bg1"/>
                </a:solidFill>
                <a:latin typeface="Bahnschrift" panose="020B0502040204020203" pitchFamily="34" charset="0"/>
              </a:rPr>
              <a:t>GIBT ES NOCH FRAGEN ?</a:t>
            </a:r>
          </a:p>
        </p:txBody>
      </p:sp>
    </p:spTree>
    <p:extLst>
      <p:ext uri="{BB962C8B-B14F-4D97-AF65-F5344CB8AC3E}">
        <p14:creationId xmlns:p14="http://schemas.microsoft.com/office/powerpoint/2010/main" val="1047320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insatz bei der Freiwilligen Feuerwehr">
            <a:extLst>
              <a:ext uri="{FF2B5EF4-FFF2-40B4-BE49-F238E27FC236}">
                <a16:creationId xmlns:a16="http://schemas.microsoft.com/office/drawing/2014/main" id="{014CD098-7248-1864-6FD9-749AA86F19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" r="34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740092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 descr="Freiwillige Feuerwehr Wendthagen-Ehlen – Für euch bereit, Tag und Nacht.">
            <a:extLst>
              <a:ext uri="{FF2B5EF4-FFF2-40B4-BE49-F238E27FC236}">
                <a16:creationId xmlns:a16="http://schemas.microsoft.com/office/drawing/2014/main" id="{CED48A93-F91A-173F-DA1D-1BB86D16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0" y="309679"/>
            <a:ext cx="617814" cy="6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B41FCE53-242A-3013-5C3F-14D646B0F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900" y="252740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Was macht die Feuerwehr 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65273B-03A3-2B33-3E5F-9EA75CFFD9FC}"/>
              </a:ext>
            </a:extLst>
          </p:cNvPr>
          <p:cNvSpPr txBox="1"/>
          <p:nvPr/>
        </p:nvSpPr>
        <p:spPr>
          <a:xfrm>
            <a:off x="3105150" y="2630357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L ö s c h e 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0C59E1-C0BD-E48C-65DD-4AF044260A57}"/>
              </a:ext>
            </a:extLst>
          </p:cNvPr>
          <p:cNvSpPr txBox="1"/>
          <p:nvPr/>
        </p:nvSpPr>
        <p:spPr>
          <a:xfrm>
            <a:off x="3033712" y="4374846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S c h ü t z e 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58C5DFC-94D3-A3EA-6FE6-0308B5BEA4D6}"/>
              </a:ext>
            </a:extLst>
          </p:cNvPr>
          <p:cNvSpPr txBox="1"/>
          <p:nvPr/>
        </p:nvSpPr>
        <p:spPr>
          <a:xfrm>
            <a:off x="7700962" y="4374846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R e t t e 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0996D2-E7A6-28CA-E3D8-6B9113C93795}"/>
              </a:ext>
            </a:extLst>
          </p:cNvPr>
          <p:cNvSpPr txBox="1"/>
          <p:nvPr/>
        </p:nvSpPr>
        <p:spPr>
          <a:xfrm>
            <a:off x="7648575" y="263035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B e r g e n</a:t>
            </a:r>
          </a:p>
        </p:txBody>
      </p:sp>
    </p:spTree>
    <p:extLst>
      <p:ext uri="{BB962C8B-B14F-4D97-AF65-F5344CB8AC3E}">
        <p14:creationId xmlns:p14="http://schemas.microsoft.com/office/powerpoint/2010/main" val="296951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6 L 0.4375 0.409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204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macht die Feuerwehr 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40774-E447-5604-100D-FE599ABCB624}"/>
              </a:ext>
            </a:extLst>
          </p:cNvPr>
          <p:cNvSpPr txBox="1"/>
          <p:nvPr/>
        </p:nvSpPr>
        <p:spPr>
          <a:xfrm>
            <a:off x="1868097" y="2448616"/>
            <a:ext cx="37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Wie viele Feuerwehren gibt es ?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10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 - Hörde - Feuer- und Rettungwachen der Berufsfeuerwehr - Standorte -  Feuerwehr - Sicherheit &amp; Recht - Leben in Dortmund - Stadtportal dortmund.de">
            <a:extLst>
              <a:ext uri="{FF2B5EF4-FFF2-40B4-BE49-F238E27FC236}">
                <a16:creationId xmlns:a16="http://schemas.microsoft.com/office/drawing/2014/main" id="{25610EB7-98DB-BBD6-FDAB-ED60513D28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782002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900" y="25274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Wie viele Feuerwehren es gibt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0D8F33F-FCE4-587E-EA76-61185BEE2F2B}"/>
              </a:ext>
            </a:extLst>
          </p:cNvPr>
          <p:cNvSpPr txBox="1"/>
          <p:nvPr/>
        </p:nvSpPr>
        <p:spPr>
          <a:xfrm>
            <a:off x="5354518" y="2504558"/>
            <a:ext cx="1319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bg1"/>
                </a:solidFill>
                <a:latin typeface="Bahnschrift" panose="020B0502040204020203" pitchFamily="34" charset="0"/>
              </a:rPr>
              <a:t>43.291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6A20405-0673-3EFA-ABAC-032125D62386}"/>
              </a:ext>
            </a:extLst>
          </p:cNvPr>
          <p:cNvSpPr txBox="1"/>
          <p:nvPr/>
        </p:nvSpPr>
        <p:spPr>
          <a:xfrm>
            <a:off x="916534" y="3065985"/>
            <a:ext cx="377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22.020 Freiwillige Feuerwehren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273A53-2EA4-75A0-E0DE-3833CC95747F}"/>
              </a:ext>
            </a:extLst>
          </p:cNvPr>
          <p:cNvSpPr txBox="1"/>
          <p:nvPr/>
        </p:nvSpPr>
        <p:spPr>
          <a:xfrm>
            <a:off x="4689894" y="4203589"/>
            <a:ext cx="2812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110 Berufsfeuerwehren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FD425B-0E46-9F33-CADB-8B7BEE347A54}"/>
              </a:ext>
            </a:extLst>
          </p:cNvPr>
          <p:cNvSpPr txBox="1"/>
          <p:nvPr/>
        </p:nvSpPr>
        <p:spPr>
          <a:xfrm>
            <a:off x="7502106" y="3062500"/>
            <a:ext cx="288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755 Werksfeuerwehren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9448071-A7E5-6F3A-F217-9333D50E9CC6}"/>
              </a:ext>
            </a:extLst>
          </p:cNvPr>
          <p:cNvCxnSpPr>
            <a:cxnSpLocks/>
          </p:cNvCxnSpPr>
          <p:nvPr/>
        </p:nvCxnSpPr>
        <p:spPr>
          <a:xfrm flipH="1">
            <a:off x="4630592" y="2873905"/>
            <a:ext cx="723926" cy="2919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04A608F-937D-E345-628E-5E076BD1E0F2}"/>
              </a:ext>
            </a:extLst>
          </p:cNvPr>
          <p:cNvCxnSpPr>
            <a:cxnSpLocks/>
          </p:cNvCxnSpPr>
          <p:nvPr/>
        </p:nvCxnSpPr>
        <p:spPr>
          <a:xfrm>
            <a:off x="6014438" y="3262555"/>
            <a:ext cx="0" cy="68167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49923BD-9363-5291-22AA-55D949F4BD45}"/>
              </a:ext>
            </a:extLst>
          </p:cNvPr>
          <p:cNvCxnSpPr>
            <a:cxnSpLocks/>
          </p:cNvCxnSpPr>
          <p:nvPr/>
        </p:nvCxnSpPr>
        <p:spPr>
          <a:xfrm>
            <a:off x="6785357" y="2905511"/>
            <a:ext cx="572219" cy="26038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D31EAF8-2524-69CD-4849-A945BA410BB2}"/>
              </a:ext>
            </a:extLst>
          </p:cNvPr>
          <p:cNvSpPr txBox="1"/>
          <p:nvPr/>
        </p:nvSpPr>
        <p:spPr>
          <a:xfrm>
            <a:off x="5032466" y="1963663"/>
            <a:ext cx="200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70.000 Fahrzeuge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80BB2E9-074A-100C-F463-1CFA7EDCC116}"/>
              </a:ext>
            </a:extLst>
          </p:cNvPr>
          <p:cNvSpPr txBox="1"/>
          <p:nvPr/>
        </p:nvSpPr>
        <p:spPr>
          <a:xfrm>
            <a:off x="1682150" y="2700068"/>
            <a:ext cx="228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951 Löschfahrzeuge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61D2B96-4F24-3F06-4925-56D04D4D317F}"/>
              </a:ext>
            </a:extLst>
          </p:cNvPr>
          <p:cNvSpPr txBox="1"/>
          <p:nvPr/>
        </p:nvSpPr>
        <p:spPr>
          <a:xfrm>
            <a:off x="1682150" y="3059668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392 Hubrettungsfahrzeuge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7B50871-9929-B07A-273E-0FD301962003}"/>
              </a:ext>
            </a:extLst>
          </p:cNvPr>
          <p:cNvSpPr txBox="1"/>
          <p:nvPr/>
        </p:nvSpPr>
        <p:spPr>
          <a:xfrm>
            <a:off x="1682150" y="3462610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576 </a:t>
            </a:r>
            <a:r>
              <a:rPr lang="de-DE" dirty="0" err="1">
                <a:solidFill>
                  <a:schemeClr val="bg1"/>
                </a:solidFill>
                <a:latin typeface="Bahnschrift" panose="020B0502040204020203" pitchFamily="34" charset="0"/>
              </a:rPr>
              <a:t>Rüst</a:t>
            </a:r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 u. Gerätewagen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0C33421-14C7-106C-65D9-68979B5E47F5}"/>
              </a:ext>
            </a:extLst>
          </p:cNvPr>
          <p:cNvSpPr txBox="1"/>
          <p:nvPr/>
        </p:nvSpPr>
        <p:spPr>
          <a:xfrm>
            <a:off x="1682150" y="3836859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512 Einsatzleitfahrzeuge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157714A-9322-0AD6-4D8E-09105E5AB7F6}"/>
              </a:ext>
            </a:extLst>
          </p:cNvPr>
          <p:cNvSpPr txBox="1"/>
          <p:nvPr/>
        </p:nvSpPr>
        <p:spPr>
          <a:xfrm>
            <a:off x="1679323" y="4200545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31 </a:t>
            </a:r>
            <a:r>
              <a:rPr lang="de-DE" dirty="0" err="1">
                <a:solidFill>
                  <a:schemeClr val="bg1"/>
                </a:solidFill>
                <a:latin typeface="Bahnschrift" panose="020B0502040204020203" pitchFamily="34" charset="0"/>
              </a:rPr>
              <a:t>Schlachwagen</a:t>
            </a:r>
            <a:endParaRPr lang="de-DE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0A571D0-148F-6156-AB9E-A0834A953CA7}"/>
              </a:ext>
            </a:extLst>
          </p:cNvPr>
          <p:cNvSpPr txBox="1"/>
          <p:nvPr/>
        </p:nvSpPr>
        <p:spPr>
          <a:xfrm>
            <a:off x="1679323" y="4568873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38 Kräne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C5C5B1-79B0-B641-F4F2-55608AE116FE}"/>
              </a:ext>
            </a:extLst>
          </p:cNvPr>
          <p:cNvSpPr txBox="1"/>
          <p:nvPr/>
        </p:nvSpPr>
        <p:spPr>
          <a:xfrm>
            <a:off x="1679323" y="4930262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373 Wechselladerfahrzeuge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F4023E5-66AB-C7A8-6BB0-5980853BA020}"/>
              </a:ext>
            </a:extLst>
          </p:cNvPr>
          <p:cNvSpPr txBox="1"/>
          <p:nvPr/>
        </p:nvSpPr>
        <p:spPr>
          <a:xfrm>
            <a:off x="1679323" y="5298590"/>
            <a:ext cx="311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1130 Abrollbehälter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D2A14742-1B0E-C0CE-0C02-2669E0959BE6}"/>
              </a:ext>
            </a:extLst>
          </p:cNvPr>
          <p:cNvCxnSpPr>
            <a:cxnSpLocks/>
          </p:cNvCxnSpPr>
          <p:nvPr/>
        </p:nvCxnSpPr>
        <p:spPr>
          <a:xfrm flipH="1">
            <a:off x="4074137" y="2325218"/>
            <a:ext cx="723926" cy="2919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E904ADAB-AC09-FBBC-EAD6-68678977C0F0}"/>
              </a:ext>
            </a:extLst>
          </p:cNvPr>
          <p:cNvSpPr txBox="1"/>
          <p:nvPr/>
        </p:nvSpPr>
        <p:spPr>
          <a:xfrm>
            <a:off x="2152650" y="5848350"/>
            <a:ext cx="320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(Nur Berufsfeuerwehren)</a:t>
            </a:r>
          </a:p>
        </p:txBody>
      </p:sp>
    </p:spTree>
    <p:extLst>
      <p:ext uri="{BB962C8B-B14F-4D97-AF65-F5344CB8AC3E}">
        <p14:creationId xmlns:p14="http://schemas.microsoft.com/office/powerpoint/2010/main" val="278034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2" grpId="1"/>
      <p:bldP spid="5" grpId="0"/>
      <p:bldP spid="5" grpId="1"/>
      <p:bldP spid="7" grpId="0" build="allAtOnce"/>
      <p:bldP spid="8" grpId="0"/>
      <p:bldP spid="8" grpId="1"/>
      <p:bldP spid="9" grpId="0"/>
      <p:bldP spid="27" grpId="0"/>
      <p:bldP spid="28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macht die Feuerwehr 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40774-E447-5604-100D-FE599ABCB624}"/>
              </a:ext>
            </a:extLst>
          </p:cNvPr>
          <p:cNvSpPr txBox="1"/>
          <p:nvPr/>
        </p:nvSpPr>
        <p:spPr>
          <a:xfrm>
            <a:off x="1868097" y="2448616"/>
            <a:ext cx="37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Wie viele Feuerwehren gibt es 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8BE74E-D644-66FA-4F22-3F87CF007210}"/>
              </a:ext>
            </a:extLst>
          </p:cNvPr>
          <p:cNvSpPr txBox="1"/>
          <p:nvPr/>
        </p:nvSpPr>
        <p:spPr>
          <a:xfrm>
            <a:off x="1868097" y="2922982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Kleidung / Ausrüstung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leiderkammer">
            <a:extLst>
              <a:ext uri="{FF2B5EF4-FFF2-40B4-BE49-F238E27FC236}">
                <a16:creationId xmlns:a16="http://schemas.microsoft.com/office/drawing/2014/main" id="{C91AF496-7A66-D6E7-0977-502AB7C9F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8220433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748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K l e i d u n g / A u s r ü s t u n g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12EBC06-C06D-F996-072C-4E37DB5AA139}"/>
              </a:ext>
            </a:extLst>
          </p:cNvPr>
          <p:cNvSpPr txBox="1"/>
          <p:nvPr/>
        </p:nvSpPr>
        <p:spPr>
          <a:xfrm>
            <a:off x="1104899" y="1561381"/>
            <a:ext cx="275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- Kleidungsunterschiede</a:t>
            </a:r>
          </a:p>
        </p:txBody>
      </p:sp>
      <p:pic>
        <p:nvPicPr>
          <p:cNvPr id="13" name="Picture 2" descr="Feuerwehr Beratzhausen - Sponsoring">
            <a:extLst>
              <a:ext uri="{FF2B5EF4-FFF2-40B4-BE49-F238E27FC236}">
                <a16:creationId xmlns:a16="http://schemas.microsoft.com/office/drawing/2014/main" id="{C440EC67-716F-8B83-73AA-3E3D17028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9" b="86279" l="5534" r="62253">
                        <a14:foregroundMark x1="17391" y1="28274" x2="17391" y2="28274"/>
                        <a14:foregroundMark x1="18379" y1="25364" x2="18379" y2="25364"/>
                        <a14:foregroundMark x1="18577" y1="24116" x2="18577" y2="24116"/>
                        <a14:foregroundMark x1="7312" y1="42204" x2="7312" y2="42204"/>
                        <a14:foregroundMark x1="5534" y1="44491" x2="5534" y2="44491"/>
                        <a14:foregroundMark x1="33202" y1="81705" x2="33202" y2="81705"/>
                        <a14:foregroundMark x1="40119" y1="83160" x2="40119" y2="83160"/>
                        <a14:foregroundMark x1="33202" y1="86279" x2="33202" y2="86279"/>
                        <a14:foregroundMark x1="62253" y1="65489" x2="62253" y2="65489"/>
                        <a14:foregroundMark x1="56719" y1="40125" x2="56719" y2="40125"/>
                        <a14:foregroundMark x1="36166" y1="22869" x2="36166" y2="2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" t="19403" r="34011" b="12060"/>
          <a:stretch/>
        </p:blipFill>
        <p:spPr bwMode="auto">
          <a:xfrm>
            <a:off x="4590691" y="1431985"/>
            <a:ext cx="3010618" cy="31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E0D1FE-E26A-18FB-8AFB-98A51C4EE078}"/>
              </a:ext>
            </a:extLst>
          </p:cNvPr>
          <p:cNvSpPr txBox="1"/>
          <p:nvPr/>
        </p:nvSpPr>
        <p:spPr>
          <a:xfrm>
            <a:off x="1104899" y="1953384"/>
            <a:ext cx="354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Was gehört zur Schutzkleidung ?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EADBD057-9ADE-7C8A-3AF6-D6EB68292CBF}"/>
              </a:ext>
            </a:extLst>
          </p:cNvPr>
          <p:cNvSpPr txBox="1">
            <a:spLocks/>
          </p:cNvSpPr>
          <p:nvPr/>
        </p:nvSpPr>
        <p:spPr>
          <a:xfrm>
            <a:off x="4650355" y="1876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Grundschutz</a:t>
            </a:r>
            <a:endParaRPr lang="de-DE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Feuerwehrhelm mit Nackenschutz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Feuerwehrschutzanzug 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Feuerwehrschutzhandschuhe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Feuerwehrschutzschuhwerk</a:t>
            </a:r>
          </a:p>
          <a:p>
            <a:pPr algn="l"/>
            <a:b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Bei besonderen Gefahren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Atemschutz 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Feuerwehrhaltegurt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Feuerschutzhaube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PSA zum Umgang mit der Motorkettensäge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Rettungsweste 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Warnweste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Chemikalienschutzanzug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usw.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B1E63E9-6211-580F-1CB1-174178C1B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04" b="97377" l="6195" r="92625">
                        <a14:foregroundMark x1="33038" y1="7765" x2="33038" y2="7765"/>
                        <a14:foregroundMark x1="26254" y1="5352" x2="26254" y2="5352"/>
                        <a14:foregroundMark x1="35103" y1="2204" x2="35103" y2="2204"/>
                        <a14:foregroundMark x1="93510" y1="35152" x2="93510" y2="35152"/>
                        <a14:foregroundMark x1="63717" y1="94229" x2="63717" y2="94229"/>
                        <a14:foregroundMark x1="47198" y1="97377" x2="47198" y2="97377"/>
                        <a14:foregroundMark x1="27434" y1="27702" x2="27434" y2="27702"/>
                        <a14:foregroundMark x1="6195" y1="20357" x2="6195" y2="20357"/>
                        <a14:foregroundMark x1="12389" y1="27912" x2="12389" y2="27912"/>
                        <a14:foregroundMark x1="13274" y1="27912" x2="13274" y2="27912"/>
                        <a14:foregroundMark x1="13864" y1="24554" x2="13864" y2="24554"/>
                        <a14:foregroundMark x1="17404" y1="26023" x2="17404" y2="26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2324" y="1366186"/>
            <a:ext cx="1832848" cy="5152516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A167DBE-405B-78CF-82C6-32B1CBE8732C}"/>
              </a:ext>
            </a:extLst>
          </p:cNvPr>
          <p:cNvCxnSpPr>
            <a:cxnSpLocks/>
          </p:cNvCxnSpPr>
          <p:nvPr/>
        </p:nvCxnSpPr>
        <p:spPr>
          <a:xfrm flipV="1">
            <a:off x="7891139" y="1825282"/>
            <a:ext cx="2201185" cy="4308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551D2E1-CB38-00B0-D672-15C624F025B7}"/>
              </a:ext>
            </a:extLst>
          </p:cNvPr>
          <p:cNvCxnSpPr>
            <a:cxnSpLocks/>
          </p:cNvCxnSpPr>
          <p:nvPr/>
        </p:nvCxnSpPr>
        <p:spPr>
          <a:xfrm>
            <a:off x="6979425" y="2563597"/>
            <a:ext cx="3397948" cy="61952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A40F614-E6BC-C4DE-4911-CC38800C7145}"/>
              </a:ext>
            </a:extLst>
          </p:cNvPr>
          <p:cNvCxnSpPr>
            <a:cxnSpLocks/>
          </p:cNvCxnSpPr>
          <p:nvPr/>
        </p:nvCxnSpPr>
        <p:spPr>
          <a:xfrm>
            <a:off x="7373626" y="2873359"/>
            <a:ext cx="3753725" cy="144564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24A74B3-F939-60B6-88F7-F2CCE058A1B1}"/>
              </a:ext>
            </a:extLst>
          </p:cNvPr>
          <p:cNvCxnSpPr>
            <a:cxnSpLocks/>
          </p:cNvCxnSpPr>
          <p:nvPr/>
        </p:nvCxnSpPr>
        <p:spPr>
          <a:xfrm>
            <a:off x="7231216" y="3206152"/>
            <a:ext cx="3146157" cy="28462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F1A0A10-25C5-09CF-0F9C-1CF276D92D0E}"/>
              </a:ext>
            </a:extLst>
          </p:cNvPr>
          <p:cNvSpPr txBox="1"/>
          <p:nvPr/>
        </p:nvSpPr>
        <p:spPr>
          <a:xfrm>
            <a:off x="1016991" y="3078026"/>
            <a:ext cx="333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Bahnschrift" panose="020B0502040204020203" pitchFamily="34" charset="0"/>
              </a:rPr>
              <a:t>Chemikalienschutzanzug usw.</a:t>
            </a:r>
          </a:p>
        </p:txBody>
      </p:sp>
      <p:pic>
        <p:nvPicPr>
          <p:cNvPr id="1028" name="Picture 4" descr="Grundlehrgang für CSA-Träger in Marktheidenfeld – Feuerwehr Stadt  Marktheidenfeld">
            <a:extLst>
              <a:ext uri="{FF2B5EF4-FFF2-40B4-BE49-F238E27FC236}">
                <a16:creationId xmlns:a16="http://schemas.microsoft.com/office/drawing/2014/main" id="{69304911-9333-C33B-091F-5AC55F8B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28" y="1355770"/>
            <a:ext cx="2606721" cy="4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OTEMP® CSA 4000/HCSA">
            <a:extLst>
              <a:ext uri="{FF2B5EF4-FFF2-40B4-BE49-F238E27FC236}">
                <a16:creationId xmlns:a16="http://schemas.microsoft.com/office/drawing/2014/main" id="{ACC7CE02-C711-DE58-3651-64F20D4C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66" y="629998"/>
            <a:ext cx="5395913" cy="539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2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0" grpId="1"/>
      <p:bldP spid="14" grpId="0"/>
      <p:bldP spid="14" grpId="1"/>
      <p:bldP spid="21" grpId="0" build="allAtOnce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0A04348-60E8-1DA3-97C1-DBCDA420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420887" y="252740"/>
            <a:ext cx="4999565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2698" y="199425"/>
            <a:ext cx="48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26" name="Picture 2" descr="Feuerwehr Denzlingen">
            <a:extLst>
              <a:ext uri="{FF2B5EF4-FFF2-40B4-BE49-F238E27FC236}">
                <a16:creationId xmlns:a16="http://schemas.microsoft.com/office/drawing/2014/main" id="{D95805C2-1280-83DD-04EF-B6CED6C64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5659"/>
          <a:stretch/>
        </p:blipFill>
        <p:spPr bwMode="auto">
          <a:xfrm>
            <a:off x="9853612" y="2967037"/>
            <a:ext cx="2338388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7975775-B1EC-2831-AD46-35D88672E4E7}"/>
              </a:ext>
            </a:extLst>
          </p:cNvPr>
          <p:cNvSpPr txBox="1"/>
          <p:nvPr/>
        </p:nvSpPr>
        <p:spPr>
          <a:xfrm>
            <a:off x="1868097" y="1974250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macht die Feuerwehr 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40774-E447-5604-100D-FE599ABCB624}"/>
              </a:ext>
            </a:extLst>
          </p:cNvPr>
          <p:cNvSpPr txBox="1"/>
          <p:nvPr/>
        </p:nvSpPr>
        <p:spPr>
          <a:xfrm>
            <a:off x="1868097" y="2448616"/>
            <a:ext cx="37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Wie viele Feuerwehren gibt es 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8BE74E-D644-66FA-4F22-3F87CF007210}"/>
              </a:ext>
            </a:extLst>
          </p:cNvPr>
          <p:cNvSpPr txBox="1"/>
          <p:nvPr/>
        </p:nvSpPr>
        <p:spPr>
          <a:xfrm>
            <a:off x="1868097" y="2922982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Kleidung / Ausrüstung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B0A820-D60A-9575-DE11-51733539C43A}"/>
              </a:ext>
            </a:extLst>
          </p:cNvPr>
          <p:cNvSpPr txBox="1"/>
          <p:nvPr/>
        </p:nvSpPr>
        <p:spPr>
          <a:xfrm>
            <a:off x="1868097" y="3397348"/>
            <a:ext cx="33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➞ Was ist ein Löschzug</a:t>
            </a:r>
          </a:p>
        </p:txBody>
      </p:sp>
      <p:pic>
        <p:nvPicPr>
          <p:cNvPr id="2" name="Grafik 1" descr="Feuer mit einfarbiger Füllung">
            <a:extLst>
              <a:ext uri="{FF2B5EF4-FFF2-40B4-BE49-F238E27FC236}">
                <a16:creationId xmlns:a16="http://schemas.microsoft.com/office/drawing/2014/main" id="{FC0F08BA-9661-144D-F3E7-807D9AB7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tandorte | Feuerwehr Leverkusen">
            <a:extLst>
              <a:ext uri="{FF2B5EF4-FFF2-40B4-BE49-F238E27FC236}">
                <a16:creationId xmlns:a16="http://schemas.microsoft.com/office/drawing/2014/main" id="{8DD1769B-1878-B1B3-921E-2692C734C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4" r="2641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ahrzeuge – Landeshauptstadt München">
            <a:extLst>
              <a:ext uri="{FF2B5EF4-FFF2-40B4-BE49-F238E27FC236}">
                <a16:creationId xmlns:a16="http://schemas.microsoft.com/office/drawing/2014/main" id="{AD5E9FC1-B028-9B8B-9F21-EACDB2E7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3" b="24895"/>
          <a:stretch/>
        </p:blipFill>
        <p:spPr bwMode="auto">
          <a:xfrm>
            <a:off x="2066925" y="2781299"/>
            <a:ext cx="73152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371475" y="252740"/>
            <a:ext cx="6420807" cy="716127"/>
          </a:xfrm>
          <a:prstGeom prst="roundRect">
            <a:avLst/>
          </a:prstGeom>
          <a:solidFill>
            <a:srgbClr val="F31D4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07C1C5-0FA6-23B3-FE81-55B0724D6FE2}"/>
              </a:ext>
            </a:extLst>
          </p:cNvPr>
          <p:cNvSpPr txBox="1"/>
          <p:nvPr/>
        </p:nvSpPr>
        <p:spPr>
          <a:xfrm>
            <a:off x="1104899" y="252740"/>
            <a:ext cx="5543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Bahnschrift" panose="020B0502040204020203" pitchFamily="34" charset="0"/>
              </a:rPr>
              <a:t>Was ist ein Löschzug ?</a:t>
            </a:r>
          </a:p>
        </p:txBody>
      </p:sp>
      <p:pic>
        <p:nvPicPr>
          <p:cNvPr id="4" name="Grafik 3" descr="Feuer mit einfarbiger Füllung">
            <a:extLst>
              <a:ext uri="{FF2B5EF4-FFF2-40B4-BE49-F238E27FC236}">
                <a16:creationId xmlns:a16="http://schemas.microsoft.com/office/drawing/2014/main" id="{59D70245-0832-25A8-8A98-FFCE3E92A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007" y="294112"/>
            <a:ext cx="633381" cy="633381"/>
          </a:xfrm>
          <a:prstGeom prst="rect">
            <a:avLst/>
          </a:prstGeom>
        </p:spPr>
      </p:pic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15C351E7-1660-83B2-A824-A6B8376025BC}"/>
              </a:ext>
            </a:extLst>
          </p:cNvPr>
          <p:cNvCxnSpPr>
            <a:cxnSpLocks/>
          </p:cNvCxnSpPr>
          <p:nvPr/>
        </p:nvCxnSpPr>
        <p:spPr>
          <a:xfrm flipV="1">
            <a:off x="7659057" y="2533649"/>
            <a:ext cx="999168" cy="16557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1C03E1A-F8E2-D648-9EB0-5A37F3696D82}"/>
              </a:ext>
            </a:extLst>
          </p:cNvPr>
          <p:cNvCxnSpPr>
            <a:cxnSpLocks/>
          </p:cNvCxnSpPr>
          <p:nvPr/>
        </p:nvCxnSpPr>
        <p:spPr>
          <a:xfrm flipV="1">
            <a:off x="8589013" y="3343275"/>
            <a:ext cx="1326512" cy="1363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BCE3D5D-F135-EB65-709B-BA0806FE0379}"/>
              </a:ext>
            </a:extLst>
          </p:cNvPr>
          <p:cNvCxnSpPr>
            <a:cxnSpLocks/>
          </p:cNvCxnSpPr>
          <p:nvPr/>
        </p:nvCxnSpPr>
        <p:spPr>
          <a:xfrm flipV="1">
            <a:off x="6370645" y="2438400"/>
            <a:ext cx="755012" cy="167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194874F-EDEE-45EE-2BA2-04C3F9555FBF}"/>
              </a:ext>
            </a:extLst>
          </p:cNvPr>
          <p:cNvCxnSpPr>
            <a:cxnSpLocks/>
          </p:cNvCxnSpPr>
          <p:nvPr/>
        </p:nvCxnSpPr>
        <p:spPr>
          <a:xfrm flipV="1">
            <a:off x="5184872" y="2438400"/>
            <a:ext cx="304622" cy="15176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5DC0D86-57C7-182E-49D7-F428120FB31C}"/>
              </a:ext>
            </a:extLst>
          </p:cNvPr>
          <p:cNvCxnSpPr>
            <a:cxnSpLocks/>
          </p:cNvCxnSpPr>
          <p:nvPr/>
        </p:nvCxnSpPr>
        <p:spPr>
          <a:xfrm flipH="1" flipV="1">
            <a:off x="3488154" y="2438400"/>
            <a:ext cx="48325" cy="1604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C9B658D-694D-9023-7DF7-51582CA1665D}"/>
              </a:ext>
            </a:extLst>
          </p:cNvPr>
          <p:cNvSpPr txBox="1"/>
          <p:nvPr/>
        </p:nvSpPr>
        <p:spPr>
          <a:xfrm>
            <a:off x="9915526" y="2962275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ELW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CCBB8F-4FE9-9E9C-ED6B-27DFFAAF044A}"/>
              </a:ext>
            </a:extLst>
          </p:cNvPr>
          <p:cNvSpPr txBox="1"/>
          <p:nvPr/>
        </p:nvSpPr>
        <p:spPr>
          <a:xfrm>
            <a:off x="8401051" y="2146551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HLF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3FA0996-0E92-94EF-71B5-3F899044E1A5}"/>
              </a:ext>
            </a:extLst>
          </p:cNvPr>
          <p:cNvSpPr txBox="1"/>
          <p:nvPr/>
        </p:nvSpPr>
        <p:spPr>
          <a:xfrm>
            <a:off x="6792282" y="199441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DLK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251EA07-6151-9A2A-F186-E6C714AE05E4}"/>
              </a:ext>
            </a:extLst>
          </p:cNvPr>
          <p:cNvSpPr txBox="1"/>
          <p:nvPr/>
        </p:nvSpPr>
        <p:spPr>
          <a:xfrm>
            <a:off x="5184872" y="1945243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HLF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4BE2034-4C5B-FB83-A2FF-A4D529625194}"/>
              </a:ext>
            </a:extLst>
          </p:cNvPr>
          <p:cNvSpPr txBox="1"/>
          <p:nvPr/>
        </p:nvSpPr>
        <p:spPr>
          <a:xfrm>
            <a:off x="3203104" y="1993939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" panose="020B0502040204020203" pitchFamily="34" charset="0"/>
              </a:rPr>
              <a:t>RTW</a:t>
            </a:r>
          </a:p>
        </p:txBody>
      </p:sp>
    </p:spTree>
    <p:extLst>
      <p:ext uri="{BB962C8B-B14F-4D97-AF65-F5344CB8AC3E}">
        <p14:creationId xmlns:p14="http://schemas.microsoft.com/office/powerpoint/2010/main" val="3618622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0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Breitbild</PresentationFormat>
  <Paragraphs>136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Bahnschrift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Musterschule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AProfSchueler</dc:creator>
  <cp:lastModifiedBy>B odigat</cp:lastModifiedBy>
  <cp:revision>206</cp:revision>
  <dcterms:created xsi:type="dcterms:W3CDTF">2022-12-09T09:09:09Z</dcterms:created>
  <dcterms:modified xsi:type="dcterms:W3CDTF">2023-08-28T11:41:49Z</dcterms:modified>
</cp:coreProperties>
</file>